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0" r:id="rId4"/>
    <p:sldId id="274" r:id="rId5"/>
    <p:sldId id="273" r:id="rId6"/>
    <p:sldId id="272" r:id="rId7"/>
    <p:sldId id="275" r:id="rId8"/>
    <p:sldId id="257" r:id="rId9"/>
    <p:sldId id="264" r:id="rId10"/>
    <p:sldId id="258" r:id="rId11"/>
    <p:sldId id="259" r:id="rId12"/>
    <p:sldId id="278" r:id="rId13"/>
    <p:sldId id="266" r:id="rId14"/>
    <p:sldId id="265" r:id="rId15"/>
    <p:sldId id="267" r:id="rId16"/>
    <p:sldId id="276" r:id="rId17"/>
    <p:sldId id="261" r:id="rId18"/>
    <p:sldId id="268" r:id="rId19"/>
    <p:sldId id="269" r:id="rId20"/>
    <p:sldId id="270" r:id="rId21"/>
    <p:sldId id="277" r:id="rId22"/>
    <p:sldId id="262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6C7EAD-32F1-4C73-9854-16C726E92EFE}" type="datetimeFigureOut">
              <a:rPr lang="ru-RU" smtClean="0"/>
              <a:t>30.12.2024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7A4A8F-CABF-4354-8F3C-43FDEEEE6D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836712"/>
            <a:ext cx="6046440" cy="244827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Использование Икт в разработке и изготовлении дидактических игр по развитию речи (обучению грамоте).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805264"/>
            <a:ext cx="6172200" cy="56965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Подготовила: воспитатель </a:t>
            </a:r>
            <a:r>
              <a:rPr lang="ru-RU" dirty="0" smtClean="0"/>
              <a:t>Кушнерова </a:t>
            </a:r>
            <a:r>
              <a:rPr lang="ru-RU" dirty="0" smtClean="0"/>
              <a:t>М.Л.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1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Шаблон для закрепления мягких согласных №2.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97232899"/>
              </p:ext>
            </p:extLst>
          </p:nvPr>
        </p:nvGraphicFramePr>
        <p:xfrm>
          <a:off x="1259632" y="1556792"/>
          <a:ext cx="5976664" cy="4942332"/>
        </p:xfrm>
        <a:graphic>
          <a:graphicData uri="http://schemas.openxmlformats.org/drawingml/2006/table">
            <a:tbl>
              <a:tblPr firstRow="1" firstCol="1" bandRow="1"/>
              <a:tblGrid>
                <a:gridCol w="1493964"/>
                <a:gridCol w="1493964"/>
                <a:gridCol w="1494368"/>
                <a:gridCol w="1494368"/>
              </a:tblGrid>
              <a:tr h="14543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4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4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1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Шаблон для игры №3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2019667"/>
              </p:ext>
            </p:extLst>
          </p:nvPr>
        </p:nvGraphicFramePr>
        <p:xfrm>
          <a:off x="1259632" y="1556792"/>
          <a:ext cx="6336704" cy="4942332"/>
        </p:xfrm>
        <a:graphic>
          <a:graphicData uri="http://schemas.openxmlformats.org/drawingml/2006/table">
            <a:tbl>
              <a:tblPr firstRow="1" firstCol="1" bandRow="1"/>
              <a:tblGrid>
                <a:gridCol w="1583962"/>
                <a:gridCol w="1583962"/>
                <a:gridCol w="1584390"/>
                <a:gridCol w="1584390"/>
              </a:tblGrid>
              <a:tr h="1624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96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71" marR="302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23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Шаблон для подготовки букв.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42923430"/>
              </p:ext>
            </p:extLst>
          </p:nvPr>
        </p:nvGraphicFramePr>
        <p:xfrm>
          <a:off x="755576" y="1600200"/>
          <a:ext cx="7056783" cy="4637112"/>
        </p:xfrm>
        <a:graphic>
          <a:graphicData uri="http://schemas.openxmlformats.org/drawingml/2006/table">
            <a:tbl>
              <a:tblPr firstRow="1" firstCol="1" bandRow="1"/>
              <a:tblGrid>
                <a:gridCol w="1742678"/>
                <a:gridCol w="1832048"/>
                <a:gridCol w="1738906"/>
                <a:gridCol w="1743151"/>
              </a:tblGrid>
              <a:tr h="139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9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1830909"/>
              </p:ext>
            </p:extLst>
          </p:nvPr>
        </p:nvGraphicFramePr>
        <p:xfrm>
          <a:off x="755576" y="1600200"/>
          <a:ext cx="7056783" cy="4637112"/>
        </p:xfrm>
        <a:graphic>
          <a:graphicData uri="http://schemas.openxmlformats.org/drawingml/2006/table">
            <a:tbl>
              <a:tblPr firstRow="1" firstCol="1" bandRow="1"/>
              <a:tblGrid>
                <a:gridCol w="1742678"/>
                <a:gridCol w="1832048"/>
                <a:gridCol w="1738906"/>
                <a:gridCol w="1743151"/>
              </a:tblGrid>
              <a:tr h="139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8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00546467"/>
              </p:ext>
            </p:extLst>
          </p:nvPr>
        </p:nvGraphicFramePr>
        <p:xfrm>
          <a:off x="755576" y="1600200"/>
          <a:ext cx="7056783" cy="4637112"/>
        </p:xfrm>
        <a:graphic>
          <a:graphicData uri="http://schemas.openxmlformats.org/drawingml/2006/table">
            <a:tbl>
              <a:tblPr firstRow="1" firstCol="1" bandRow="1"/>
              <a:tblGrid>
                <a:gridCol w="1742678"/>
                <a:gridCol w="1832048"/>
                <a:gridCol w="1738906"/>
                <a:gridCol w="1743151"/>
              </a:tblGrid>
              <a:tr h="139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8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4616542"/>
              </p:ext>
            </p:extLst>
          </p:nvPr>
        </p:nvGraphicFramePr>
        <p:xfrm>
          <a:off x="755576" y="1600200"/>
          <a:ext cx="7056783" cy="4637112"/>
        </p:xfrm>
        <a:graphic>
          <a:graphicData uri="http://schemas.openxmlformats.org/drawingml/2006/table">
            <a:tbl>
              <a:tblPr firstRow="1" firstCol="1" bandRow="1"/>
              <a:tblGrid>
                <a:gridCol w="1742678"/>
                <a:gridCol w="1832048"/>
                <a:gridCol w="1738906"/>
                <a:gridCol w="1743151"/>
              </a:tblGrid>
              <a:tr h="139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5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5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5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70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dirty="0" smtClean="0"/>
              <a:t>Игра 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закреплять знания о буквах алфавита, о видах  гласных и согласных звуков. Развивать внимание, фонематический слух.</a:t>
            </a:r>
          </a:p>
          <a:p>
            <a:r>
              <a:rPr lang="ru-RU" dirty="0"/>
              <a:t>Оборудование:  набор карточек лото.</a:t>
            </a:r>
          </a:p>
          <a:p>
            <a:r>
              <a:rPr lang="ru-RU" dirty="0"/>
              <a:t>Правила игры: детям раздают по 7 карточек  лото. Выбирается водящий, который начинает игру, положив первую карточку. Далее дети по  очереди подставляют карточки с нужной картинкой. Если таких нет, то игрок отправляется в «магазин», где сложены оставшиеся после раздачи карточки лото, ищет нужную карточку, пока не найдёт и продолжает игру. Выигрывает тот игрок, кто сможет первым освободиться от своих карточек.</a:t>
            </a:r>
          </a:p>
          <a:p>
            <a:r>
              <a:rPr lang="ru-RU" b="1" dirty="0"/>
              <a:t>Вариант №1  </a:t>
            </a:r>
            <a:endParaRPr lang="ru-RU" dirty="0"/>
          </a:p>
          <a:p>
            <a:r>
              <a:rPr lang="ru-RU" dirty="0"/>
              <a:t>В данном варианте используются фишки лото с гласными и согласными.</a:t>
            </a:r>
          </a:p>
          <a:p>
            <a:r>
              <a:rPr lang="ru-RU" u="sng" dirty="0"/>
              <a:t>Цель игры:</a:t>
            </a:r>
            <a:r>
              <a:rPr lang="ru-RU" dirty="0"/>
              <a:t> закрепить знания о гласных и согласных.</a:t>
            </a:r>
          </a:p>
          <a:p>
            <a:r>
              <a:rPr lang="ru-RU" b="1" dirty="0"/>
              <a:t>Вариант №2</a:t>
            </a:r>
            <a:endParaRPr lang="ru-RU" dirty="0"/>
          </a:p>
          <a:p>
            <a:r>
              <a:rPr lang="ru-RU" dirty="0"/>
              <a:t>В данном варианте используются фишки лото с мягкими согласными и гласными.</a:t>
            </a:r>
          </a:p>
          <a:p>
            <a:r>
              <a:rPr lang="ru-RU" u="sng" dirty="0"/>
              <a:t>Цель игры</a:t>
            </a:r>
            <a:r>
              <a:rPr lang="ru-RU" dirty="0"/>
              <a:t>: закрепить знания о гласных и  мягких согласных.</a:t>
            </a:r>
          </a:p>
          <a:p>
            <a:r>
              <a:rPr lang="ru-RU" b="1" dirty="0"/>
              <a:t>Вариант №3</a:t>
            </a:r>
            <a:endParaRPr lang="ru-RU" dirty="0"/>
          </a:p>
          <a:p>
            <a:r>
              <a:rPr lang="ru-RU" dirty="0"/>
              <a:t>В данном варианте используются игровые фишки  с гласными, твёрдыми и мягкими согласными и буквами, не имеющими звуков.</a:t>
            </a:r>
          </a:p>
          <a:p>
            <a:r>
              <a:rPr lang="ru-RU" u="sng" dirty="0"/>
              <a:t>Цель игры</a:t>
            </a:r>
            <a:r>
              <a:rPr lang="ru-RU" dirty="0"/>
              <a:t>: закрепить знания о гласных, твёрдых  и  мягких согласных, буквах, не имеющих  звукового обозначения.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7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ru-RU" dirty="0" smtClean="0"/>
              <a:t>Шаблон для игры.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63952365"/>
              </p:ext>
            </p:extLst>
          </p:nvPr>
        </p:nvGraphicFramePr>
        <p:xfrm>
          <a:off x="1691680" y="1628800"/>
          <a:ext cx="5542672" cy="4873626"/>
        </p:xfrm>
        <a:graphic>
          <a:graphicData uri="http://schemas.openxmlformats.org/drawingml/2006/table">
            <a:tbl>
              <a:tblPr firstRow="1" firstCol="1" bandRow="1"/>
              <a:tblGrid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</a:tblGrid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3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Вариант №1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5023030"/>
              </p:ext>
            </p:extLst>
          </p:nvPr>
        </p:nvGraphicFramePr>
        <p:xfrm>
          <a:off x="1691680" y="1628800"/>
          <a:ext cx="5542672" cy="4873626"/>
        </p:xfrm>
        <a:graphic>
          <a:graphicData uri="http://schemas.openxmlformats.org/drawingml/2006/table">
            <a:tbl>
              <a:tblPr firstRow="1" firstCol="1" bandRow="1"/>
              <a:tblGrid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</a:tblGrid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49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720080"/>
          </a:xfrm>
        </p:spPr>
        <p:txBody>
          <a:bodyPr/>
          <a:lstStyle/>
          <a:p>
            <a:pPr algn="ctr"/>
            <a:r>
              <a:rPr lang="ru-RU" dirty="0" smtClean="0"/>
              <a:t>Вариант №2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04455115"/>
              </p:ext>
            </p:extLst>
          </p:nvPr>
        </p:nvGraphicFramePr>
        <p:xfrm>
          <a:off x="1691680" y="1628800"/>
          <a:ext cx="5542672" cy="4873626"/>
        </p:xfrm>
        <a:graphic>
          <a:graphicData uri="http://schemas.openxmlformats.org/drawingml/2006/table">
            <a:tbl>
              <a:tblPr firstRow="1" firstCol="1" bandRow="1"/>
              <a:tblGrid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</a:tblGrid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8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Игра -тест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7416824" cy="54212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   </a:t>
            </a:r>
            <a:endParaRPr lang="ru-RU" dirty="0"/>
          </a:p>
          <a:p>
            <a:r>
              <a:rPr lang="ru-RU" u="sng" dirty="0"/>
              <a:t>Цель</a:t>
            </a:r>
            <a:r>
              <a:rPr lang="ru-RU" dirty="0"/>
              <a:t>: закреплять знания о буквах алфавита, о видах  гласных и согласных звуков.</a:t>
            </a:r>
          </a:p>
          <a:p>
            <a:r>
              <a:rPr lang="ru-RU" dirty="0"/>
              <a:t>Оборудование: набор карточек с буквами на каждого ребёнка.</a:t>
            </a:r>
          </a:p>
          <a:p>
            <a:r>
              <a:rPr lang="ru-RU" dirty="0"/>
              <a:t>Правила игры: ребёнок получает набор карточек с буквами и выполняет несколько заданий. За каждое правильно выполненное задание ребёнок получает фишку. Выигрывает тот, у кого будет набрано наибольшее количество фишек.</a:t>
            </a:r>
          </a:p>
          <a:p>
            <a:r>
              <a:rPr lang="ru-RU" dirty="0"/>
              <a:t>Задания: </a:t>
            </a:r>
          </a:p>
          <a:p>
            <a:r>
              <a:rPr lang="ru-RU" dirty="0"/>
              <a:t>1. Разложи буквы алфавита по – порядку.</a:t>
            </a:r>
          </a:p>
          <a:p>
            <a:r>
              <a:rPr lang="ru-RU" dirty="0"/>
              <a:t>2. Разложи карточки  на гласные и согласные звуки.</a:t>
            </a:r>
          </a:p>
          <a:p>
            <a:r>
              <a:rPr lang="ru-RU" dirty="0"/>
              <a:t>3. Из карточек с согласными найди и отложи те, которые дают только твёрдый звук.</a:t>
            </a:r>
          </a:p>
          <a:p>
            <a:r>
              <a:rPr lang="ru-RU" dirty="0"/>
              <a:t>4. Из карточек с согласными  найди и отложи те, которые дают только мягкий звук.</a:t>
            </a:r>
          </a:p>
          <a:p>
            <a:r>
              <a:rPr lang="ru-RU" dirty="0"/>
              <a:t>5. Из карточек с согласными найди и отложи те, которые не дают звуков, а только усиливают или смягчают звучание других звуков.</a:t>
            </a:r>
          </a:p>
          <a:p>
            <a:r>
              <a:rPr lang="ru-RU" dirty="0"/>
              <a:t>6. Из карточек с гласными  найди и отложи те, которые могут давать в словах 2 звука.</a:t>
            </a:r>
          </a:p>
          <a:p>
            <a:r>
              <a:rPr lang="ru-RU" dirty="0"/>
              <a:t>7. Из карточек с согласными найди и отложи те, которые образовывают и твёрдый, и мягкий звуки.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70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dirty="0" smtClean="0"/>
              <a:t>Вариант №3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0863707"/>
              </p:ext>
            </p:extLst>
          </p:nvPr>
        </p:nvGraphicFramePr>
        <p:xfrm>
          <a:off x="1691680" y="1628800"/>
          <a:ext cx="5542672" cy="4873626"/>
        </p:xfrm>
        <a:graphic>
          <a:graphicData uri="http://schemas.openxmlformats.org/drawingml/2006/table">
            <a:tbl>
              <a:tblPr firstRow="1" firstCol="1" bandRow="1"/>
              <a:tblGrid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  <a:gridCol w="692834"/>
              </a:tblGrid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700" dirty="0"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600" dirty="0">
                          <a:solidFill>
                            <a:srgbClr val="365F9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45" marR="441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5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игры.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8348147"/>
              </p:ext>
            </p:extLst>
          </p:nvPr>
        </p:nvGraphicFramePr>
        <p:xfrm>
          <a:off x="611560" y="1712390"/>
          <a:ext cx="3024336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68152"/>
                <a:gridCol w="1656184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Ъ</a:t>
                      </a:r>
                      <a:endParaRPr lang="ru-RU" sz="28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173293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А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912723"/>
              </p:ext>
            </p:extLst>
          </p:nvPr>
        </p:nvGraphicFramePr>
        <p:xfrm>
          <a:off x="4644008" y="1689702"/>
          <a:ext cx="3024336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68152"/>
                <a:gridCol w="1656184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992751" y="174403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9449" y="175735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Б</a:t>
            </a:r>
            <a:endParaRPr lang="ru-RU" sz="3200" dirty="0">
              <a:solidFill>
                <a:srgbClr val="0070C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18013"/>
              </p:ext>
            </p:extLst>
          </p:nvPr>
        </p:nvGraphicFramePr>
        <p:xfrm>
          <a:off x="6881013" y="2564904"/>
          <a:ext cx="720080" cy="2736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08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70C0"/>
                          </a:solidFill>
                        </a:rPr>
                        <a:t>Б</a:t>
                      </a:r>
                      <a:endParaRPr lang="ru-RU" sz="28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З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311036"/>
              </p:ext>
            </p:extLst>
          </p:nvPr>
        </p:nvGraphicFramePr>
        <p:xfrm>
          <a:off x="899592" y="2492896"/>
          <a:ext cx="704840" cy="2736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84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</a:rPr>
                        <a:t>У</a:t>
                      </a:r>
                      <a:endParaRPr lang="ru-RU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429754"/>
              </p:ext>
            </p:extLst>
          </p:nvPr>
        </p:nvGraphicFramePr>
        <p:xfrm>
          <a:off x="467544" y="5299540"/>
          <a:ext cx="3024336" cy="64807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68152"/>
                <a:gridCol w="1656184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00B050"/>
                          </a:solidFill>
                        </a:rPr>
                        <a:t>Р</a:t>
                      </a:r>
                      <a:endParaRPr lang="ru-RU" sz="28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27584" y="532008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30999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ru-RU" dirty="0" smtClean="0"/>
              <a:t>Игра №4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 smtClean="0"/>
              <a:t> </a:t>
            </a: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учить образовывать новые слова от заданного, закреплять знания о буквах алфавита, о видах  гласных и согласных звуков. Развивать внимание, фонематический слух.</a:t>
            </a:r>
          </a:p>
          <a:p>
            <a:r>
              <a:rPr lang="ru-RU" dirty="0"/>
              <a:t>Оборудование:  набор карточек.</a:t>
            </a:r>
          </a:p>
          <a:p>
            <a:r>
              <a:rPr lang="ru-RU" dirty="0"/>
              <a:t>Правила игры: детям раздают карточки. Выбирается водящий, который начинает игру, выкладывая первое слово. Далее следующий игрок в слове может заменить или убрать 1 букву, но так, чтобы получилось новое слово. Выигрывает тот, кто сможет придумать больше слов, чем соперники.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82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Преврати слово в другое, заменив 1 букву.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Мама                     Липа                       Рука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</a:t>
            </a:r>
            <a:r>
              <a:rPr lang="ru-RU" dirty="0" smtClean="0"/>
              <a:t>ама                      Л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па</a:t>
            </a:r>
          </a:p>
          <a:p>
            <a:pPr marL="0" indent="0">
              <a:buNone/>
            </a:pPr>
            <a:r>
              <a:rPr lang="ru-RU" dirty="0" smtClean="0"/>
              <a:t>Р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ма                       Лу</a:t>
            </a:r>
            <a:r>
              <a:rPr lang="ru-RU" dirty="0" smtClean="0">
                <a:solidFill>
                  <a:srgbClr val="FF0000"/>
                </a:solidFill>
              </a:rPr>
              <a:t>ж</a:t>
            </a:r>
            <a:r>
              <a:rPr lang="ru-RU" dirty="0" smtClean="0"/>
              <a:t>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</a:t>
            </a:r>
            <a:r>
              <a:rPr lang="ru-RU" dirty="0" smtClean="0"/>
              <a:t>ома                       Л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жа</a:t>
            </a:r>
          </a:p>
          <a:p>
            <a:pPr marL="0" indent="0">
              <a:buNone/>
            </a:pPr>
            <a:r>
              <a:rPr lang="ru-RU" dirty="0" smtClean="0"/>
              <a:t>Том</a:t>
            </a:r>
            <a:r>
              <a:rPr lang="ru-RU" dirty="0" smtClean="0">
                <a:solidFill>
                  <a:srgbClr val="FF0000"/>
                </a:solidFill>
              </a:rPr>
              <a:t>__</a:t>
            </a:r>
            <a:r>
              <a:rPr lang="ru-RU" dirty="0" smtClean="0"/>
              <a:t>                      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ожа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dirty="0" smtClean="0"/>
              <a:t>ом                         Ко</a:t>
            </a:r>
            <a:r>
              <a:rPr lang="ru-RU" dirty="0" smtClean="0">
                <a:solidFill>
                  <a:srgbClr val="FF0000"/>
                </a:solidFill>
              </a:rPr>
              <a:t>р</a:t>
            </a:r>
            <a:r>
              <a:rPr lang="ru-RU" dirty="0" smtClean="0"/>
              <a:t>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ом                         </a:t>
            </a:r>
            <a:r>
              <a:rPr lang="ru-RU" dirty="0" smtClean="0">
                <a:solidFill>
                  <a:srgbClr val="FF0000"/>
                </a:solidFill>
              </a:rPr>
              <a:t>Н</a:t>
            </a:r>
            <a:r>
              <a:rPr lang="ru-RU" dirty="0" smtClean="0"/>
              <a:t>ора</a:t>
            </a:r>
          </a:p>
          <a:p>
            <a:pPr marL="0" indent="0">
              <a:buNone/>
            </a:pPr>
            <a:r>
              <a:rPr lang="ru-RU" dirty="0" smtClean="0"/>
              <a:t>Ком</a:t>
            </a:r>
            <a:r>
              <a:rPr lang="ru-RU" b="1" dirty="0" smtClean="0">
                <a:solidFill>
                  <a:srgbClr val="FF0000"/>
                </a:solidFill>
              </a:rPr>
              <a:t>а </a:t>
            </a:r>
            <a:r>
              <a:rPr lang="ru-RU" b="1" dirty="0" smtClean="0"/>
              <a:t>                      </a:t>
            </a:r>
            <a:r>
              <a:rPr lang="ru-RU" dirty="0" smtClean="0"/>
              <a:t>Но</a:t>
            </a:r>
            <a:r>
              <a:rPr lang="ru-RU" dirty="0" smtClean="0">
                <a:solidFill>
                  <a:srgbClr val="FF0000"/>
                </a:solidFill>
              </a:rPr>
              <a:t>г</a:t>
            </a:r>
            <a:r>
              <a:rPr lang="ru-RU" dirty="0" smtClean="0"/>
              <a:t>а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Кома</a:t>
            </a:r>
            <a:r>
              <a:rPr lang="ru-RU" b="1" dirty="0" smtClean="0">
                <a:solidFill>
                  <a:srgbClr val="FF0000"/>
                </a:solidFill>
              </a:rPr>
              <a:t>р</a:t>
            </a:r>
            <a:r>
              <a:rPr lang="ru-RU" b="1" dirty="0" smtClean="0"/>
              <a:t>                    </a:t>
            </a:r>
            <a:r>
              <a:rPr lang="ru-RU" dirty="0" smtClean="0">
                <a:solidFill>
                  <a:srgbClr val="FF0000"/>
                </a:solidFill>
              </a:rPr>
              <a:t>Р</a:t>
            </a:r>
            <a:r>
              <a:rPr lang="ru-RU" dirty="0" smtClean="0"/>
              <a:t>ога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_</a:t>
            </a:r>
            <a:r>
              <a:rPr lang="ru-RU" dirty="0" smtClean="0"/>
              <a:t>Омар                      Ро</a:t>
            </a:r>
            <a:r>
              <a:rPr lang="ru-RU" dirty="0" smtClean="0">
                <a:solidFill>
                  <a:srgbClr val="FF0000"/>
                </a:solidFill>
              </a:rPr>
              <a:t>м</a:t>
            </a:r>
            <a:r>
              <a:rPr lang="ru-RU" dirty="0" smtClean="0"/>
              <a:t>а</a:t>
            </a:r>
          </a:p>
          <a:p>
            <a:pPr marL="0" indent="0">
              <a:buNone/>
            </a:pPr>
            <a:r>
              <a:rPr lang="ru-RU" dirty="0" smtClean="0"/>
              <a:t>Арома</a:t>
            </a:r>
            <a:r>
              <a:rPr lang="ru-RU" b="1" dirty="0" smtClean="0">
                <a:solidFill>
                  <a:srgbClr val="FF0000"/>
                </a:solidFill>
              </a:rPr>
              <a:t>т</a:t>
            </a:r>
            <a:r>
              <a:rPr lang="ru-RU" b="1" dirty="0" smtClean="0"/>
              <a:t>                   </a:t>
            </a:r>
            <a:r>
              <a:rPr lang="ru-RU" dirty="0" smtClean="0">
                <a:solidFill>
                  <a:srgbClr val="FF0000"/>
                </a:solidFill>
              </a:rPr>
              <a:t>Ф</a:t>
            </a:r>
            <a:r>
              <a:rPr lang="ru-RU" dirty="0" smtClean="0"/>
              <a:t>ома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0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Шаблон для подготовки букв.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1617765"/>
              </p:ext>
            </p:extLst>
          </p:nvPr>
        </p:nvGraphicFramePr>
        <p:xfrm>
          <a:off x="755576" y="1600200"/>
          <a:ext cx="7056783" cy="4637112"/>
        </p:xfrm>
        <a:graphic>
          <a:graphicData uri="http://schemas.openxmlformats.org/drawingml/2006/table">
            <a:tbl>
              <a:tblPr firstRow="1" firstCol="1" bandRow="1"/>
              <a:tblGrid>
                <a:gridCol w="1742678"/>
                <a:gridCol w="1832048"/>
                <a:gridCol w="1738906"/>
                <a:gridCol w="1743151"/>
              </a:tblGrid>
              <a:tr h="1396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41" marR="336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1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Игра - тест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66698942"/>
              </p:ext>
            </p:extLst>
          </p:nvPr>
        </p:nvGraphicFramePr>
        <p:xfrm>
          <a:off x="755578" y="890648"/>
          <a:ext cx="7200797" cy="5130640"/>
        </p:xfrm>
        <a:graphic>
          <a:graphicData uri="http://schemas.openxmlformats.org/drawingml/2006/table">
            <a:tbl>
              <a:tblPr firstRow="1" firstCol="1" bandRow="1"/>
              <a:tblGrid>
                <a:gridCol w="1771497"/>
                <a:gridCol w="1889662"/>
                <a:gridCol w="1767662"/>
                <a:gridCol w="1771976"/>
              </a:tblGrid>
              <a:tr h="1775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3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Ё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3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Й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2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Игра - тест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834025"/>
              </p:ext>
            </p:extLst>
          </p:nvPr>
        </p:nvGraphicFramePr>
        <p:xfrm>
          <a:off x="755578" y="890648"/>
          <a:ext cx="7200797" cy="5130640"/>
        </p:xfrm>
        <a:graphic>
          <a:graphicData uri="http://schemas.openxmlformats.org/drawingml/2006/table">
            <a:tbl>
              <a:tblPr firstRow="1" firstCol="1" bandRow="1"/>
              <a:tblGrid>
                <a:gridCol w="1771497"/>
                <a:gridCol w="1889662"/>
                <a:gridCol w="1767662"/>
                <a:gridCol w="1771976"/>
              </a:tblGrid>
              <a:tr h="1775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3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3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3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0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457256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Игра - тест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6993591"/>
              </p:ext>
            </p:extLst>
          </p:nvPr>
        </p:nvGraphicFramePr>
        <p:xfrm>
          <a:off x="755578" y="890648"/>
          <a:ext cx="7200797" cy="5130640"/>
        </p:xfrm>
        <a:graphic>
          <a:graphicData uri="http://schemas.openxmlformats.org/drawingml/2006/table">
            <a:tbl>
              <a:tblPr firstRow="1" firstCol="1" bandRow="1"/>
              <a:tblGrid>
                <a:gridCol w="1771497"/>
                <a:gridCol w="1889662"/>
                <a:gridCol w="1767662"/>
                <a:gridCol w="1771976"/>
              </a:tblGrid>
              <a:tr h="1775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5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Ъ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90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01" marR="198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0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576064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            Игра</a:t>
            </a:r>
            <a:r>
              <a:rPr lang="ru-RU" b="1" dirty="0"/>
              <a:t>№2.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u="sng" dirty="0"/>
              <a:t>Цель:</a:t>
            </a:r>
            <a:r>
              <a:rPr lang="ru-RU" dirty="0"/>
              <a:t> закреплять знания о буквах алфавита, о видах  гласных и согласных звуков. Развивать внимание, фонематический слух.</a:t>
            </a:r>
          </a:p>
          <a:p>
            <a:r>
              <a:rPr lang="ru-RU" dirty="0"/>
              <a:t>Оборудование: набор игровых полей и набор карточек с буквами на каждого ребёнка.</a:t>
            </a:r>
          </a:p>
          <a:p>
            <a:r>
              <a:rPr lang="ru-RU" dirty="0"/>
              <a:t>Правила игры: детям раздают большие игровые поля. Выбирается ведущий. Ведущий раздаёт маленькие карточки. Цель игроков: не пропустив свои карточки, заполнить игровое поле. Выигрывает тот игрок, чьё игровое поле будет быстрее заполнено.</a:t>
            </a:r>
          </a:p>
          <a:p>
            <a:r>
              <a:rPr lang="ru-RU" b="1" dirty="0"/>
              <a:t>Вариант №1  </a:t>
            </a:r>
            <a:endParaRPr lang="ru-RU" dirty="0"/>
          </a:p>
          <a:p>
            <a:r>
              <a:rPr lang="ru-RU" dirty="0"/>
              <a:t> В данном варианте используются игровые поля и наборы карточек с согласными и гласными.</a:t>
            </a:r>
          </a:p>
          <a:p>
            <a:r>
              <a:rPr lang="ru-RU" u="sng" dirty="0"/>
              <a:t>Цель игры:</a:t>
            </a:r>
            <a:r>
              <a:rPr lang="ru-RU" dirty="0"/>
              <a:t> закрепить знания о гласных и согласных.</a:t>
            </a:r>
          </a:p>
          <a:p>
            <a:r>
              <a:rPr lang="ru-RU" b="1" dirty="0"/>
              <a:t>Вариант №2</a:t>
            </a:r>
            <a:endParaRPr lang="ru-RU" dirty="0"/>
          </a:p>
          <a:p>
            <a:r>
              <a:rPr lang="ru-RU" dirty="0"/>
              <a:t>В данном варианте используются игровые поля и</a:t>
            </a:r>
            <a:r>
              <a:rPr lang="ru-RU" dirty="0" smtClean="0"/>
              <a:t> </a:t>
            </a:r>
            <a:r>
              <a:rPr lang="ru-RU" dirty="0"/>
              <a:t>наборы карточек с мягкими согласными и гласными.</a:t>
            </a:r>
          </a:p>
          <a:p>
            <a:r>
              <a:rPr lang="ru-RU" u="sng" dirty="0"/>
              <a:t>Цель игры</a:t>
            </a:r>
            <a:r>
              <a:rPr lang="ru-RU" dirty="0"/>
              <a:t>: закрепить знания о гласных и  мягких согласных.</a:t>
            </a:r>
          </a:p>
          <a:p>
            <a:r>
              <a:rPr lang="ru-RU" dirty="0"/>
              <a:t> </a:t>
            </a:r>
            <a:r>
              <a:rPr lang="ru-RU" b="1" dirty="0"/>
              <a:t>Вариант №3</a:t>
            </a:r>
            <a:endParaRPr lang="ru-RU" dirty="0"/>
          </a:p>
          <a:p>
            <a:r>
              <a:rPr lang="ru-RU" dirty="0"/>
              <a:t>В данном варианте используются игровые поля и наборы карточек с гласными, твёрдыми и мягкими согласными и буквами, не имеющими звуков.</a:t>
            </a:r>
          </a:p>
          <a:p>
            <a:r>
              <a:rPr lang="ru-RU" u="sng" dirty="0"/>
              <a:t>Цель игры</a:t>
            </a:r>
            <a:r>
              <a:rPr lang="ru-RU" dirty="0"/>
              <a:t>: закрепить знания о гласных, твёрдых  и  мягких согласных, буквах, не имеющих  звукового обозначения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8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Изготовление шаблона для создания  дидактической игры.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115"/>
              </p:ext>
            </p:extLst>
          </p:nvPr>
        </p:nvGraphicFramePr>
        <p:xfrm>
          <a:off x="1331640" y="1556792"/>
          <a:ext cx="6192688" cy="4873625"/>
        </p:xfrm>
        <a:graphic>
          <a:graphicData uri="http://schemas.openxmlformats.org/drawingml/2006/table">
            <a:tbl>
              <a:tblPr firstRow="1" firstCol="1" bandRow="1"/>
              <a:tblGrid>
                <a:gridCol w="1547962"/>
                <a:gridCol w="1547962"/>
                <a:gridCol w="1548382"/>
                <a:gridCol w="1548382"/>
              </a:tblGrid>
              <a:tr h="2151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0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Изготовление шаблона для</a:t>
            </a:r>
            <a:br>
              <a:rPr lang="ru-RU" dirty="0" smtClean="0"/>
            </a:br>
            <a:r>
              <a:rPr lang="ru-RU" dirty="0" smtClean="0"/>
              <a:t> 1 варианта игры.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105915"/>
              </p:ext>
            </p:extLst>
          </p:nvPr>
        </p:nvGraphicFramePr>
        <p:xfrm>
          <a:off x="1331640" y="1556792"/>
          <a:ext cx="6192688" cy="4959858"/>
        </p:xfrm>
        <a:graphic>
          <a:graphicData uri="http://schemas.openxmlformats.org/drawingml/2006/table">
            <a:tbl>
              <a:tblPr firstRow="1" firstCol="1" bandRow="1"/>
              <a:tblGrid>
                <a:gridCol w="1547962"/>
                <a:gridCol w="1547962"/>
                <a:gridCol w="1548382"/>
                <a:gridCol w="1548382"/>
              </a:tblGrid>
              <a:tr h="2151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endParaRPr lang="ru-RU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</a:t>
                      </a:r>
                      <a:endParaRPr lang="ru-RU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4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</a:t>
                      </a:r>
                      <a:endParaRPr lang="ru-RU" sz="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515" marR="235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</TotalTime>
  <Words>932</Words>
  <Application>Microsoft Office PowerPoint</Application>
  <PresentationFormat>Экран (4:3)</PresentationFormat>
  <Paragraphs>589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Использование Икт в разработке и изготовлении дидактических игр по развитию речи (обучению грамоте).</vt:lpstr>
      <vt:lpstr>Игра -тест</vt:lpstr>
      <vt:lpstr>Шаблон для подготовки букв.</vt:lpstr>
      <vt:lpstr>Игра - тест</vt:lpstr>
      <vt:lpstr>Игра - тест</vt:lpstr>
      <vt:lpstr>Игра - тест</vt:lpstr>
      <vt:lpstr>                      Игра№2.  </vt:lpstr>
      <vt:lpstr>Изготовление шаблона для создания  дидактической игры.</vt:lpstr>
      <vt:lpstr>Изготовление шаблона для  1 варианта игры.</vt:lpstr>
      <vt:lpstr>Шаблон для закрепления мягких согласных №2.</vt:lpstr>
      <vt:lpstr>Шаблон для игры №3</vt:lpstr>
      <vt:lpstr>Шаблон для подготовки букв.</vt:lpstr>
      <vt:lpstr>Презентация PowerPoint</vt:lpstr>
      <vt:lpstr>Презентация PowerPoint</vt:lpstr>
      <vt:lpstr>Презентация PowerPoint</vt:lpstr>
      <vt:lpstr>Игра №3</vt:lpstr>
      <vt:lpstr>Шаблон для игры.</vt:lpstr>
      <vt:lpstr>Вариант №1</vt:lpstr>
      <vt:lpstr>Вариант №2</vt:lpstr>
      <vt:lpstr>Вариант №3</vt:lpstr>
      <vt:lpstr>Принцип игры.</vt:lpstr>
      <vt:lpstr>Игра №4</vt:lpstr>
      <vt:lpstr>Преврати слово в другое, заменив 1 букву.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P-Info</dc:creator>
  <cp:lastModifiedBy>P-Info</cp:lastModifiedBy>
  <cp:revision>10</cp:revision>
  <dcterms:created xsi:type="dcterms:W3CDTF">2018-03-22T19:46:59Z</dcterms:created>
  <dcterms:modified xsi:type="dcterms:W3CDTF">2024-12-30T12:08:20Z</dcterms:modified>
</cp:coreProperties>
</file>